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1"/>
  </p:sldMasterIdLst>
  <p:notesMasterIdLst>
    <p:notesMasterId r:id="rId77"/>
  </p:notesMasterIdLst>
  <p:sldIdLst>
    <p:sldId id="258" r:id="rId2"/>
    <p:sldId id="367" r:id="rId3"/>
    <p:sldId id="368" r:id="rId4"/>
    <p:sldId id="369" r:id="rId5"/>
    <p:sldId id="364" r:id="rId6"/>
    <p:sldId id="365" r:id="rId7"/>
    <p:sldId id="259" r:id="rId8"/>
    <p:sldId id="373" r:id="rId9"/>
    <p:sldId id="262" r:id="rId10"/>
    <p:sldId id="268" r:id="rId11"/>
    <p:sldId id="311" r:id="rId12"/>
    <p:sldId id="269" r:id="rId13"/>
    <p:sldId id="270" r:id="rId14"/>
    <p:sldId id="264" r:id="rId15"/>
    <p:sldId id="363" r:id="rId16"/>
    <p:sldId id="366" r:id="rId17"/>
    <p:sldId id="375" r:id="rId18"/>
    <p:sldId id="260" r:id="rId19"/>
    <p:sldId id="371" r:id="rId20"/>
    <p:sldId id="372" r:id="rId21"/>
    <p:sldId id="361" r:id="rId22"/>
    <p:sldId id="362" r:id="rId23"/>
    <p:sldId id="271" r:id="rId24"/>
    <p:sldId id="376" r:id="rId25"/>
    <p:sldId id="312" r:id="rId26"/>
    <p:sldId id="313" r:id="rId27"/>
    <p:sldId id="314" r:id="rId28"/>
    <p:sldId id="315" r:id="rId29"/>
    <p:sldId id="352" r:id="rId30"/>
    <p:sldId id="316" r:id="rId31"/>
    <p:sldId id="317" r:id="rId32"/>
    <p:sldId id="321" r:id="rId33"/>
    <p:sldId id="319" r:id="rId34"/>
    <p:sldId id="318" r:id="rId35"/>
    <p:sldId id="322" r:id="rId36"/>
    <p:sldId id="323" r:id="rId37"/>
    <p:sldId id="353" r:id="rId38"/>
    <p:sldId id="354" r:id="rId39"/>
    <p:sldId id="377" r:id="rId40"/>
    <p:sldId id="381" r:id="rId41"/>
    <p:sldId id="285" r:id="rId42"/>
    <p:sldId id="286" r:id="rId43"/>
    <p:sldId id="287" r:id="rId44"/>
    <p:sldId id="307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43" r:id="rId53"/>
    <p:sldId id="308" r:id="rId54"/>
    <p:sldId id="378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331" r:id="rId64"/>
    <p:sldId id="332" r:id="rId65"/>
    <p:sldId id="333" r:id="rId66"/>
    <p:sldId id="334" r:id="rId67"/>
    <p:sldId id="335" r:id="rId68"/>
    <p:sldId id="356" r:id="rId69"/>
    <p:sldId id="359" r:id="rId70"/>
    <p:sldId id="358" r:id="rId71"/>
    <p:sldId id="357" r:id="rId72"/>
    <p:sldId id="360" r:id="rId73"/>
    <p:sldId id="297" r:id="rId74"/>
    <p:sldId id="380" r:id="rId75"/>
    <p:sldId id="379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AF8"/>
    <a:srgbClr val="F9F9F9"/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1"/>
    <p:restoredTop sz="93018"/>
  </p:normalViewPr>
  <p:slideViewPr>
    <p:cSldViewPr snapToGrid="0" snapToObjects="1" showGuides="1">
      <p:cViewPr varScale="1">
        <p:scale>
          <a:sx n="99" d="100"/>
          <a:sy n="99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33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1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12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56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6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440.png"/><Relationship Id="rId7" Type="http://schemas.openxmlformats.org/officeDocument/2006/relationships/image" Target="../media/image48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10" Type="http://schemas.openxmlformats.org/officeDocument/2006/relationships/image" Target="../media/image55.png"/><Relationship Id="rId4" Type="http://schemas.openxmlformats.org/officeDocument/2006/relationships/image" Target="../media/image450.png"/><Relationship Id="rId9" Type="http://schemas.openxmlformats.org/officeDocument/2006/relationships/image" Target="../media/image5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7" Type="http://schemas.openxmlformats.org/officeDocument/2006/relationships/image" Target="../media/image56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.png"/><Relationship Id="rId4" Type="http://schemas.openxmlformats.org/officeDocument/2006/relationships/image" Target="../media/image54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image" Target="../media/image450.png"/><Relationship Id="rId9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50.png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0.png"/><Relationship Id="rId7" Type="http://schemas.openxmlformats.org/officeDocument/2006/relationships/image" Target="../media/image7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twitter.com/wdaali999/status/1161973951565881345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7: Model Selection and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8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83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0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64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7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54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Train-Validation-Test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1057169"/>
            <a:ext cx="10327008" cy="211114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Question:</a:t>
            </a:r>
          </a:p>
          <a:p>
            <a:r>
              <a:rPr lang="en-US" dirty="0"/>
              <a:t>	How would you report the performance of the model?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is-IS" dirty="0"/>
              <a:t>R2_test  = 0.52</a:t>
            </a:r>
          </a:p>
          <a:p>
            <a:r>
              <a:rPr lang="is-IS" dirty="0"/>
              <a:t>	R2_train(degree=1) = 0.83</a:t>
            </a:r>
          </a:p>
          <a:p>
            <a:endParaRPr lang="is-IS" dirty="0"/>
          </a:p>
          <a:p>
            <a:endParaRPr lang="is-I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16</a:t>
            </a:fld>
            <a:endParaRPr lang="en-US"/>
          </a:p>
        </p:txBody>
      </p:sp>
      <p:sp>
        <p:nvSpPr>
          <p:cNvPr id="5" name="AutoShape 2" descr="mage result for train validation test split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mage result for train validation test spl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067" y="4210852"/>
            <a:ext cx="73914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38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Overfitting</a:t>
            </a:r>
          </a:p>
          <a:p>
            <a:pPr>
              <a:spcAft>
                <a:spcPts val="1200"/>
              </a:spcAft>
            </a:pPr>
            <a:r>
              <a:rPr lang="en-US" b="1" dirty="0"/>
              <a:t>Model Selection</a:t>
            </a:r>
          </a:p>
          <a:p>
            <a:pPr>
              <a:spcAft>
                <a:spcPts val="1200"/>
              </a:spcAft>
            </a:pPr>
            <a:r>
              <a:rPr lang="en-US" dirty="0"/>
              <a:t>Cross Validation </a:t>
            </a:r>
          </a:p>
          <a:p>
            <a:pPr>
              <a:spcAft>
                <a:spcPts val="1200"/>
              </a:spcAft>
            </a:pPr>
            <a:r>
              <a:rPr lang="en-US" dirty="0"/>
              <a:t>Bias 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 Methods: A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2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748985" cy="2111143"/>
          </a:xfrm>
        </p:spPr>
        <p:txBody>
          <a:bodyPr/>
          <a:lstStyle/>
          <a:p>
            <a:r>
              <a:rPr lang="en-US" sz="2500" b="1" dirty="0"/>
              <a:t>Model selection </a:t>
            </a:r>
            <a:r>
              <a:rPr lang="en-US" sz="2500" dirty="0"/>
              <a:t>is the application of a principled method to determine the complexity of the model, e.g. choosing a subset of predictors, choosing the degree of the polynomial model etc.</a:t>
            </a:r>
          </a:p>
          <a:p>
            <a:endParaRPr lang="en-US" sz="2500" dirty="0"/>
          </a:p>
          <a:p>
            <a:r>
              <a:rPr lang="en-US" sz="2500" dirty="0"/>
              <a:t>A strong motivation for performing model selection is to avoid overfitting, which we saw can happen when: </a:t>
            </a:r>
          </a:p>
          <a:p>
            <a:endParaRPr lang="en-US" sz="2500" dirty="0"/>
          </a:p>
          <a:p>
            <a:pPr marL="342900" indent="-342900">
              <a:buFont typeface="Arial" charset="0"/>
              <a:buChar char="•"/>
            </a:pPr>
            <a:r>
              <a:rPr lang="en-US" sz="2500" dirty="0"/>
              <a:t>there are too many predictors: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feature space has high dimensionality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polynomial degree is too high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too many cross terms are considered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 coefficients values are too </a:t>
            </a:r>
            <a:r>
              <a:rPr lang="en-US" sz="2400" b="1" dirty="0"/>
              <a:t>extreme (we have not seen this yet)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92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748985" cy="2111143"/>
          </a:xfrm>
        </p:spPr>
        <p:txBody>
          <a:bodyPr/>
          <a:lstStyle/>
          <a:p>
            <a:r>
              <a:rPr lang="en-US" sz="2400" b="1" dirty="0"/>
              <a:t>Question: </a:t>
            </a:r>
          </a:p>
          <a:p>
            <a:r>
              <a:rPr lang="en-US" sz="2400" dirty="0"/>
              <a:t>        How many different models when considering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J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sz="2400" dirty="0"/>
              <a:t>predictors?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77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254527" y="1791043"/>
            <a:ext cx="115911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10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Study break next week (TBD): </a:t>
            </a:r>
          </a:p>
          <a:p>
            <a:pPr marL="857212" lvl="1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Pizza and fun </a:t>
            </a:r>
          </a:p>
          <a:p>
            <a:pPr marL="0" indent="0">
              <a:spcAft>
                <a:spcPts val="110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Homework:</a:t>
            </a:r>
          </a:p>
          <a:p>
            <a:pPr marL="857212" lvl="1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HW1 Grades will be released sometime today. Median = </a:t>
            </a:r>
            <a:r>
              <a:rPr lang="hr-HR" sz="2400" dirty="0"/>
              <a:t>4.8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STD=</a:t>
            </a:r>
            <a:r>
              <a:rPr lang="hr-HR" sz="2400" dirty="0"/>
              <a:t> 0.60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857212" lvl="1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HW3: 2 weeks and thus longer.</a:t>
            </a:r>
          </a:p>
          <a:p>
            <a:pPr marL="857212" lvl="1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 the submission instructions </a:t>
            </a:r>
            <a:r>
              <a:rPr lang="mr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please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857212" lvl="1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Use the  pre-made groups</a:t>
            </a:r>
          </a:p>
          <a:p>
            <a:pPr marL="400023" lvl="1" indent="0">
              <a:spcAft>
                <a:spcPts val="110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en-US" dirty="0"/>
              <a:t> </a:t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85587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1507" y="836849"/>
                <a:ext cx="10748985" cy="2111143"/>
              </a:xfrm>
            </p:spPr>
            <p:txBody>
              <a:bodyPr/>
              <a:lstStyle/>
              <a:p>
                <a:r>
                  <a:rPr lang="en-US" b="1" dirty="0">
                    <a:latin typeface="Karla" charset="0"/>
                    <a:ea typeface="Karla" charset="0"/>
                    <a:cs typeface="Karla" charset="0"/>
                  </a:rPr>
                  <a:t>Example:  3 predictors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𝑿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𝑿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𝑿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endParaRPr lang="en-US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41400">
                  <a:buFont typeface="Arial" charset="0"/>
                  <a:buChar char="•"/>
                </a:pPr>
                <a:r>
                  <a:rPr lang="en-US" sz="2400" dirty="0"/>
                  <a:t>	</a:t>
                </a:r>
                <a:r>
                  <a:rPr lang="en-US" sz="2300" dirty="0"/>
                  <a:t>Models with 0 predictor:</a:t>
                </a:r>
              </a:p>
              <a:p>
                <a:pPr marL="1041400"/>
                <a:r>
                  <a:rPr lang="en-US" sz="2300" dirty="0"/>
                  <a:t>						M0: </a:t>
                </a:r>
              </a:p>
              <a:p>
                <a:pPr marL="1041400">
                  <a:buFont typeface="Arial" charset="0"/>
                  <a:buChar char="•"/>
                </a:pPr>
                <a:r>
                  <a:rPr lang="en-US" sz="2300" dirty="0"/>
                  <a:t>	Models with 1 predictor:  </a:t>
                </a:r>
              </a:p>
              <a:p>
                <a:pPr marL="1041400"/>
                <a:r>
                  <a:rPr lang="en-US" sz="2300" dirty="0"/>
                  <a:t>						M1: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300" dirty="0"/>
              </a:p>
              <a:p>
                <a:pPr marL="1041400"/>
                <a:r>
                  <a:rPr lang="en-US" sz="2300" dirty="0"/>
                  <a:t>						M2: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300" dirty="0"/>
              </a:p>
              <a:p>
                <a:pPr marL="1041400"/>
                <a:r>
                  <a:rPr lang="en-US" sz="2300" dirty="0"/>
                  <a:t>						M3: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300" dirty="0"/>
              </a:p>
              <a:p>
                <a:pPr marL="1041400">
                  <a:buFont typeface="Arial" charset="0"/>
                  <a:buChar char="•"/>
                </a:pPr>
                <a:r>
                  <a:rPr lang="en-US" sz="2300" dirty="0"/>
                  <a:t>	Models with 2 predictors: </a:t>
                </a:r>
              </a:p>
              <a:p>
                <a:pPr marL="1041400"/>
                <a:r>
                  <a:rPr lang="en-US" sz="2300" dirty="0"/>
                  <a:t>						M4: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}</m:t>
                    </m:r>
                  </m:oMath>
                </a14:m>
                <a:endParaRPr lang="en-US" sz="2300" dirty="0"/>
              </a:p>
              <a:p>
                <a:pPr marL="1041400"/>
                <a:r>
                  <a:rPr lang="en-US" sz="2300" dirty="0"/>
                  <a:t>						M5: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{</m:t>
                        </m:r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}</m:t>
                    </m:r>
                  </m:oMath>
                </a14:m>
                <a:endParaRPr lang="en-US" sz="2300" dirty="0"/>
              </a:p>
              <a:p>
                <a:pPr marL="1041400"/>
                <a:r>
                  <a:rPr lang="en-US" sz="2300" dirty="0"/>
                  <a:t>						M6: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{</m:t>
                        </m:r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}</m:t>
                    </m:r>
                  </m:oMath>
                </a14:m>
                <a:endParaRPr lang="en-US" sz="2300" dirty="0"/>
              </a:p>
              <a:p>
                <a:pPr marL="1041400">
                  <a:buFont typeface="Arial" charset="0"/>
                  <a:buChar char="•"/>
                </a:pPr>
                <a:r>
                  <a:rPr lang="en-US" sz="2300" dirty="0"/>
                  <a:t>	Models with 3 predictors: </a:t>
                </a:r>
              </a:p>
              <a:p>
                <a:pPr marL="1041400"/>
                <a:r>
                  <a:rPr lang="en-US" sz="2300" dirty="0"/>
                  <a:t>						M7: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}</m:t>
                    </m:r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1507" y="836849"/>
                <a:ext cx="10748985" cy="2111143"/>
              </a:xfrm>
              <a:blipFill rotWithShape="0">
                <a:blip r:embed="rId2"/>
                <a:stretch>
                  <a:fillRect l="-1134" t="-2882" b="-170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7053943" y="1681843"/>
            <a:ext cx="3967843" cy="4718957"/>
            <a:chOff x="7053943" y="1681843"/>
            <a:chExt cx="3967843" cy="4718957"/>
          </a:xfrm>
        </p:grpSpPr>
        <p:sp>
          <p:nvSpPr>
            <p:cNvPr id="5" name="Right Brace 4"/>
            <p:cNvSpPr/>
            <p:nvPr/>
          </p:nvSpPr>
          <p:spPr>
            <a:xfrm>
              <a:off x="7053943" y="1681843"/>
              <a:ext cx="1028700" cy="4718957"/>
            </a:xfrm>
            <a:prstGeom prst="rightBrac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8876416" y="3761753"/>
                  <a:ext cx="2145370" cy="5527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𝐽</m:t>
                            </m:r>
                          </m:sup>
                        </m:sSup>
                        <m:r>
                          <a:rPr lang="en-US" sz="3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Models</m:t>
                        </m:r>
                      </m:oMath>
                    </m:oMathPara>
                  </a14:m>
                  <a:endPara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6416" y="3761753"/>
                  <a:ext cx="2145370" cy="55278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8453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Stepwise Variable Selection and Cross Validation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908011" cy="2111143"/>
          </a:xfrm>
        </p:spPr>
        <p:txBody>
          <a:bodyPr>
            <a:noAutofit/>
          </a:bodyPr>
          <a:lstStyle/>
          <a:p>
            <a:pPr>
              <a:spcAft>
                <a:spcPts val="1800"/>
              </a:spcAft>
            </a:pPr>
            <a:r>
              <a:rPr lang="en-US" dirty="0"/>
              <a:t>Selecting optimal subsets of predictors (including choosing the degree of polynomial models) through:</a:t>
            </a:r>
          </a:p>
          <a:p>
            <a:pPr marL="342900" indent="-3429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stepwise variable selection - iteratively building an optimal subset of predictors by optimizing a fixed model evaluation metric each time,</a:t>
            </a:r>
          </a:p>
          <a:p>
            <a:pPr marL="342900" indent="-3429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validation - selecting an optimal model by evaluating each model on validation set.</a:t>
            </a:r>
          </a:p>
          <a:p>
            <a:pPr>
              <a:spcAft>
                <a:spcPts val="1800"/>
              </a:spcAft>
            </a:pPr>
            <a:r>
              <a:rPr lang="en-US" dirty="0"/>
              <a:t>We will also address the issue of discouraging extreme values in model parameters later. </a:t>
            </a:r>
          </a:p>
        </p:txBody>
      </p:sp>
    </p:spTree>
    <p:extLst>
      <p:ext uri="{BB962C8B-B14F-4D97-AF65-F5344CB8AC3E}">
        <p14:creationId xmlns:p14="http://schemas.microsoft.com/office/powerpoint/2010/main" val="17696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Selection: Forward method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908011" cy="211114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200" dirty="0"/>
                  <a:t>In </a:t>
                </a:r>
                <a:r>
                  <a:rPr lang="en-US" sz="2200" b="1" dirty="0"/>
                  <a:t>forward selection</a:t>
                </a:r>
                <a:r>
                  <a:rPr lang="en-US" sz="2200" dirty="0"/>
                  <a:t>, we find an ‘optimal’ set of predictors by iterative building up our set.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b="1" dirty="0"/>
                  <a:t>1. </a:t>
                </a:r>
                <a:r>
                  <a:rPr lang="en-US" sz="2200" dirty="0"/>
                  <a:t>Start with the empty set P0, construct the null model M0.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b="1" dirty="0"/>
                  <a:t>2. </a:t>
                </a:r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  <m:r>
                      <a:rPr lang="en-US" sz="2200" b="0" i="1" smtClean="0">
                        <a:latin typeface="Cambria Math" charset="0"/>
                      </a:rPr>
                      <m:t>=1,…, </m:t>
                    </m:r>
                    <m:r>
                      <a:rPr lang="en-US" sz="2200" b="0" i="1" smtClean="0">
                        <a:latin typeface="Cambria Math" charset="0"/>
                      </a:rPr>
                      <m:t>𝐽</m:t>
                    </m:r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b="0" dirty="0"/>
              </a:p>
              <a:p>
                <a:pPr>
                  <a:spcAft>
                    <a:spcPts val="600"/>
                  </a:spcAft>
                </a:pPr>
                <a:r>
                  <a:rPr lang="en-US" sz="2200" dirty="0"/>
                  <a:t>	</a:t>
                </a:r>
                <a:r>
                  <a:rPr lang="en-US" sz="2200" b="1" dirty="0"/>
                  <a:t> 2.1 </a:t>
                </a: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  be the model constructed from the best set of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b="0" i="1" smtClean="0">
                        <a:latin typeface="Cambria Math" charset="0"/>
                      </a:rPr>
                      <m:t>−1</m:t>
                    </m:r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  predictors,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dirty="0"/>
                  <a:t>	  </a:t>
                </a:r>
                <a:r>
                  <a:rPr lang="en-US" sz="2200" b="1" dirty="0"/>
                  <a:t>2.2</a:t>
                </a:r>
                <a:r>
                  <a:rPr lang="en-US" sz="2200" dirty="0"/>
                  <a:t> Select the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/>
                  <a:t>,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/>
                  <a:t>, so that the model constructed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/>
                  <a:t> optimizes a fixed metric (this can be p -value, F -stat; validation MSE,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, or AIC/BIC on training set).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dirty="0"/>
                  <a:t>	   </a:t>
                </a:r>
                <a:r>
                  <a:rPr lang="en-US" sz="2200" b="1" dirty="0"/>
                  <a:t>2.3 </a:t>
                </a: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/>
                  <a:t> denote the model constructed from the optimal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b="1" dirty="0"/>
                  <a:t>3. </a:t>
                </a:r>
                <a:r>
                  <a:rPr lang="en-US" sz="2200" dirty="0"/>
                  <a:t>Select the model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200" dirty="0"/>
                  <a:t> amongst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𝐽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}</m:t>
                    </m:r>
                    <m:r>
                      <a:rPr lang="en-US" sz="2200" i="1">
                        <a:latin typeface="Cambria Math" charset="0"/>
                      </a:rPr>
                      <m:t> </m:t>
                    </m:r>
                    <m:r>
                      <a:rPr lang="en-US" sz="22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that optimizes a fixed metric (this can be validation MSE,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200" b="0" i="0" smtClean="0">
                        <a:latin typeface="Cambria Math" charset="0"/>
                      </a:rPr>
                      <m:t>; </m:t>
                    </m:r>
                  </m:oMath>
                </a14:m>
                <a:r>
                  <a:rPr lang="en-US" sz="2200" dirty="0"/>
                  <a:t>or AIC/BIS on training set)</a:t>
                </a:r>
              </a:p>
              <a:p>
                <a:pPr>
                  <a:spcAft>
                    <a:spcPts val="600"/>
                  </a:spcAft>
                </a:pPr>
                <a:endParaRPr lang="en-US" sz="2200" dirty="0"/>
              </a:p>
              <a:p>
                <a:pPr>
                  <a:spcAft>
                    <a:spcPts val="600"/>
                  </a:spcAft>
                </a:pPr>
                <a:endParaRPr lang="en-US" sz="2200" dirty="0"/>
              </a:p>
              <a:p>
                <a:pPr>
                  <a:spcAft>
                    <a:spcPts val="600"/>
                  </a:spcAft>
                </a:pPr>
                <a:endParaRPr lang="en-US" sz="2200" dirty="0"/>
              </a:p>
              <a:p>
                <a:pPr>
                  <a:spcAft>
                    <a:spcPts val="600"/>
                  </a:spcAft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908011" cy="2111143"/>
              </a:xfrm>
              <a:blipFill>
                <a:blip r:embed="rId2"/>
                <a:stretch>
                  <a:fillRect l="-698" t="-1786" b="-15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17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Selection Computational Complexity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How many models did we evaluate?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1st step, </a:t>
            </a:r>
            <a:r>
              <a:rPr lang="en-US" b="1" i="1" dirty="0"/>
              <a:t>J</a:t>
            </a:r>
            <a:r>
              <a:rPr lang="en-US" b="1" dirty="0"/>
              <a:t> Models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2nd step, </a:t>
            </a:r>
            <a:r>
              <a:rPr lang="en-US" i="1" dirty="0"/>
              <a:t>J-1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J-1</a:t>
            </a:r>
            <a:r>
              <a:rPr lang="en-US" dirty="0"/>
              <a:t> 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3rd step, </a:t>
            </a:r>
            <a:r>
              <a:rPr lang="en-US" i="1" dirty="0"/>
              <a:t>J-2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J-2 </a:t>
            </a:r>
            <a:r>
              <a:rPr lang="en-US" dirty="0"/>
              <a:t>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mr-IN" dirty="0"/>
              <a:t>…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70" y="4878136"/>
            <a:ext cx="4159687" cy="47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/>
              <a:t>Model Selection</a:t>
            </a:r>
          </a:p>
          <a:p>
            <a:pPr>
              <a:spcAft>
                <a:spcPts val="1200"/>
              </a:spcAft>
            </a:pPr>
            <a:r>
              <a:rPr lang="en-US" b="1" dirty="0"/>
              <a:t>Cross Validation </a:t>
            </a:r>
          </a:p>
          <a:p>
            <a:pPr>
              <a:spcAft>
                <a:spcPts val="1200"/>
              </a:spcAft>
            </a:pPr>
            <a:r>
              <a:rPr lang="en-US" dirty="0"/>
              <a:t>Bias 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 Methods: A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8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7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36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0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14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12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9133"/>
            <a:ext cx="12115800" cy="69131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3386" y="2988129"/>
            <a:ext cx="1812473" cy="375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8057" y="3984172"/>
            <a:ext cx="2019300" cy="516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6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58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Validation: Motivation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Using a single validation set to select amongst multiple models can be problematic - </a:t>
            </a:r>
            <a:r>
              <a:rPr lang="en-US" sz="2400" b="1" dirty="0"/>
              <a:t>there is the possibility of overfitting to the validation set</a:t>
            </a:r>
            <a:r>
              <a:rPr lang="en-US" sz="24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One solution to the problems raised by using a single validation set is to evaluate each model on </a:t>
            </a:r>
            <a:r>
              <a:rPr lang="en-US" sz="2400" b="1" dirty="0"/>
              <a:t>multiple</a:t>
            </a:r>
            <a:r>
              <a:rPr lang="en-US" sz="2400" dirty="0"/>
              <a:t> validation sets and average the validation performance.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One can randomly split the training set into training and validation multiple times </a:t>
            </a:r>
            <a:r>
              <a:rPr lang="en-US" sz="2400" b="1" dirty="0">
                <a:solidFill>
                  <a:srgbClr val="C00000"/>
                </a:solidFill>
              </a:rPr>
              <a:t>but</a:t>
            </a:r>
            <a:r>
              <a:rPr lang="en-US" sz="2400" dirty="0"/>
              <a:t> randomly creating these sets can create the scenario where important features of the data never appear in our random draws.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37" y="1497252"/>
            <a:ext cx="7770803" cy="43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0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Given a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where each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contains </a:t>
                </a:r>
                <a:r>
                  <a:rPr lang="en-US" sz="2400" i="1" dirty="0"/>
                  <a:t>J</a:t>
                </a:r>
                <a:r>
                  <a:rPr lang="en-US" sz="2400" dirty="0"/>
                  <a:t> features.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To ensure that every observation in the dataset is included in at least one training set and at least one validation set we use the </a:t>
                </a:r>
                <a:r>
                  <a:rPr lang="en-US" sz="2400" b="1" dirty="0"/>
                  <a:t>K-fold validation</a:t>
                </a:r>
                <a:r>
                  <a:rPr lang="en-US" sz="2400" dirty="0"/>
                  <a:t>: </a:t>
                </a:r>
              </a:p>
              <a:p>
                <a:pPr marL="1085820" lvl="1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/>
                  <a:t>split the data into </a:t>
                </a:r>
                <a:r>
                  <a:rPr lang="en-US" i="1" dirty="0"/>
                  <a:t>K</a:t>
                </a:r>
                <a:r>
                  <a:rPr lang="en-US" dirty="0"/>
                  <a:t> uniformly sized chunks,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1085820" lvl="1" indent="-342900">
                  <a:spcBef>
                    <a:spcPts val="0"/>
                  </a:spcBef>
                  <a:buFont typeface="Arial" charset="0"/>
                  <a:buChar char="•"/>
                </a:pPr>
                <a:r>
                  <a:rPr lang="en-US" dirty="0"/>
                  <a:t>we create </a:t>
                </a:r>
                <a:r>
                  <a:rPr lang="en-US" i="1" dirty="0"/>
                  <a:t>K</a:t>
                </a:r>
                <a:r>
                  <a:rPr lang="en-US" dirty="0"/>
                  <a:t> number of training/validation splits, using one of  the </a:t>
                </a:r>
                <a:r>
                  <a:rPr lang="en-US" i="1" dirty="0"/>
                  <a:t>K </a:t>
                </a:r>
                <a:r>
                  <a:rPr lang="en-US" dirty="0"/>
                  <a:t>chunks for validation and the rest for training. </a:t>
                </a:r>
              </a:p>
              <a:p>
                <a:pPr>
                  <a:spcAft>
                    <a:spcPts val="1200"/>
                  </a:spcAft>
                </a:pPr>
                <a:br>
                  <a:rPr lang="en-US" sz="2400" dirty="0"/>
                </a:br>
                <a:r>
                  <a:rPr lang="en-US" sz="2400" dirty="0"/>
                  <a:t>We fit the model on each training set,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 , and evaluate it on the corresponding validation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 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. The </a:t>
                </a:r>
                <a:r>
                  <a:rPr lang="en-US" sz="2400" b="1" i="1" dirty="0"/>
                  <a:t>cross validation is the performance </a:t>
                </a:r>
                <a:r>
                  <a:rPr lang="en-US" sz="2400" dirty="0"/>
                  <a:t>of the model averaged across all validation sets: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2400"/>
                  </a:spcAft>
                </a:pPr>
                <a:r>
                  <a:rPr lang="en-US" sz="2400" dirty="0"/>
                  <a:t>where </a:t>
                </a:r>
                <a:r>
                  <a:rPr lang="en-US" sz="2400" i="1" dirty="0"/>
                  <a:t>L</a:t>
                </a:r>
                <a:r>
                  <a:rPr lang="en-US" sz="2400" dirty="0"/>
                  <a:t> is a loss function.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  <a:blipFill rotWithShape="0">
                <a:blip r:embed="rId2"/>
                <a:stretch>
                  <a:fillRect l="-804" t="-2305" b="-178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05708" y="5269978"/>
                <a:ext cx="4511556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708" y="5269978"/>
                <a:ext cx="4511556" cy="113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40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7078" y="886210"/>
                <a:ext cx="11365630" cy="5021104"/>
              </a:xfrm>
            </p:spPr>
            <p:txBody>
              <a:bodyPr/>
              <a:lstStyle/>
              <a:p>
                <a:r>
                  <a:rPr lang="en-US" sz="2400" i="1" dirty="0"/>
                  <a:t>Or</a:t>
                </a:r>
                <a:r>
                  <a:rPr lang="en-US" sz="2400" b="1" i="1" dirty="0"/>
                  <a:t> </a:t>
                </a:r>
                <a:r>
                  <a:rPr lang="en-US" sz="2400" i="1" dirty="0"/>
                  <a:t>using the </a:t>
                </a:r>
                <a:r>
                  <a:rPr lang="en-US" sz="2400" b="1" i="1" dirty="0"/>
                  <a:t>leave one out </a:t>
                </a:r>
                <a:r>
                  <a:rPr lang="en-US" sz="2400" dirty="0"/>
                  <a:t>method: </a:t>
                </a:r>
              </a:p>
              <a:p>
                <a:pPr marL="811213" lvl="1" indent="-354013">
                  <a:buFont typeface="Arial" charset="0"/>
                  <a:buChar char="•"/>
                </a:pPr>
                <a:r>
                  <a:rPr lang="en-US" dirty="0"/>
                  <a:t>validation 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{</m:t>
                        </m:r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811213" lvl="1" indent="-354013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dirty="0"/>
                  <a:t>training 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  </m:t>
                    </m:r>
                  </m:oMath>
                </a14:m>
                <a:endParaRPr lang="en-US" sz="20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=1,…,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: </m:t>
                        </m:r>
                      </m:e>
                      <m:sub/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marL="457200"/>
                <a:r>
                  <a:rPr lang="en-US" sz="2400" dirty="0"/>
                  <a:t>We fit the model on each training set,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and evaluate it on the corresponding validation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marL="12700"/>
                <a:r>
                  <a:rPr lang="en-US" sz="2400" dirty="0"/>
                  <a:t>The </a:t>
                </a:r>
                <a:r>
                  <a:rPr lang="en-US" sz="2400" b="1" i="1" dirty="0"/>
                  <a:t>cross validation score </a:t>
                </a:r>
                <a:r>
                  <a:rPr lang="en-US" sz="2400" dirty="0"/>
                  <a:t>is the performance of the model averaged across all validation sets: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where </a:t>
                </a:r>
                <a:r>
                  <a:rPr lang="en-US" sz="2400" i="1" dirty="0"/>
                  <a:t>L</a:t>
                </a:r>
                <a:r>
                  <a:rPr lang="en-US" sz="2400" dirty="0"/>
                  <a:t> is a loss function.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886210"/>
                <a:ext cx="11365630" cy="5021104"/>
              </a:xfrm>
              <a:blipFill>
                <a:blip r:embed="rId2"/>
                <a:stretch>
                  <a:fillRect l="-781" t="-1008" r="-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31295" y="4148797"/>
                <a:ext cx="441095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295" y="4148797"/>
                <a:ext cx="4410951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0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Selection: 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921438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What is the right ratio of train/validate/test, how do I choose K?</a:t>
                </a: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r>
                  <a:rPr lang="en-US" sz="2400" b="1" dirty="0"/>
                  <a:t>Question: </a:t>
                </a:r>
                <a:r>
                  <a:rPr lang="en-US" sz="2400" dirty="0"/>
                  <a:t>What is the difference in multiple predictors and polynomial regression in model selection?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We can frame the problem of degree selection for polynomial models as a predictor selection problem: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	which of the predictors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,…,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/>
                  <a:t>, should we select for modeling?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 </a:t>
                </a: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921438" cy="2111143"/>
              </a:xfrm>
              <a:blipFill rotWithShape="0">
                <a:blip r:embed="rId2"/>
                <a:stretch>
                  <a:fillRect l="-893" t="-2305" b="-10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-194277" y="1343770"/>
            <a:ext cx="12649202" cy="4572001"/>
            <a:chOff x="-194277" y="1343770"/>
            <a:chExt cx="12649202" cy="4572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8D02AC-B252-AB42-924D-F78A40BB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94277" y="1343770"/>
              <a:ext cx="6858000" cy="4572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6D5A1-DB34-984F-AB39-8815ED7C5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6923" y="1343770"/>
              <a:ext cx="6858002" cy="4572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2709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/>
          <a:lstStyle/>
          <a:p>
            <a:r>
              <a:rPr lang="en-US" sz="2400" dirty="0"/>
              <a:t>Recall our first simple, intuitive, </a:t>
            </a:r>
          </a:p>
          <a:p>
            <a:r>
              <a:rPr lang="en-US" sz="2400" dirty="0"/>
              <a:t>non-parametric model for regression </a:t>
            </a:r>
            <a:r>
              <a:rPr lang="mr-IN" sz="2400" dirty="0"/>
              <a:t>–</a:t>
            </a:r>
            <a:r>
              <a:rPr lang="en-US" sz="2400" dirty="0"/>
              <a:t> 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kNN</a:t>
            </a:r>
            <a:r>
              <a:rPr lang="en-US" sz="2400" dirty="0"/>
              <a:t> model. We saw that it is vitally </a:t>
            </a:r>
          </a:p>
          <a:p>
            <a:r>
              <a:rPr lang="en-US" sz="2400" dirty="0"/>
              <a:t>important to select an appropriate </a:t>
            </a:r>
            <a:r>
              <a:rPr lang="en-US" sz="2400" i="1" dirty="0"/>
              <a:t>k</a:t>
            </a:r>
            <a:r>
              <a:rPr lang="en-US" sz="2400" dirty="0"/>
              <a:t> for </a:t>
            </a:r>
          </a:p>
          <a:p>
            <a:r>
              <a:rPr lang="en-US" sz="2400" dirty="0"/>
              <a:t>the data.</a:t>
            </a:r>
          </a:p>
          <a:p>
            <a:endParaRPr lang="en-US" sz="2400" dirty="0"/>
          </a:p>
          <a:p>
            <a:r>
              <a:rPr lang="en-US" sz="2400" dirty="0"/>
              <a:t>If the </a:t>
            </a:r>
            <a:r>
              <a:rPr lang="en-US" sz="2400" i="1" dirty="0"/>
              <a:t>k</a:t>
            </a:r>
            <a:r>
              <a:rPr lang="en-US" sz="2400" dirty="0"/>
              <a:t> is too small then the model is very sensitive to noise (since a new prediction is based on very few observed neighbors), and if the </a:t>
            </a:r>
            <a:r>
              <a:rPr lang="en-US" sz="2400" i="1" dirty="0"/>
              <a:t>k</a:t>
            </a:r>
            <a:r>
              <a:rPr lang="en-US" sz="2400" dirty="0"/>
              <a:t> is too large, the model tends towards making constant predictions.</a:t>
            </a:r>
          </a:p>
          <a:p>
            <a:endParaRPr lang="en-US" sz="2400" dirty="0"/>
          </a:p>
          <a:p>
            <a:r>
              <a:rPr lang="en-US" sz="2400" dirty="0"/>
              <a:t>A principled way to choose </a:t>
            </a:r>
            <a:r>
              <a:rPr lang="en-US" sz="2400" i="1" dirty="0"/>
              <a:t>k</a:t>
            </a:r>
            <a:r>
              <a:rPr lang="en-US" sz="2400" dirty="0"/>
              <a:t> is </a:t>
            </a:r>
            <a:r>
              <a:rPr lang="en-US" sz="2400" b="1" dirty="0"/>
              <a:t>through K-fold cross validation.</a:t>
            </a:r>
          </a:p>
          <a:p>
            <a:pPr>
              <a:spcAft>
                <a:spcPts val="1200"/>
              </a:spcAft>
            </a:pP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602902" y="816429"/>
            <a:ext cx="5385898" cy="2472472"/>
            <a:chOff x="-194277" y="1343770"/>
            <a:chExt cx="12649202" cy="45720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8D02AC-B252-AB42-924D-F78A40BB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94277" y="1343770"/>
              <a:ext cx="6858000" cy="4572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E6D5A1-DB34-984F-AB39-8815ED7C5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6923" y="1343770"/>
              <a:ext cx="6858002" cy="4572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075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with k=100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18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/>
              <a:t>Model Selection</a:t>
            </a:r>
          </a:p>
          <a:p>
            <a:pPr>
              <a:spcAft>
                <a:spcPts val="1200"/>
              </a:spcAft>
            </a:pPr>
            <a:r>
              <a:rPr lang="en-US" dirty="0"/>
              <a:t>Cross Validation </a:t>
            </a:r>
          </a:p>
          <a:p>
            <a:pPr>
              <a:spcAft>
                <a:spcPts val="1200"/>
              </a:spcAft>
            </a:pPr>
            <a:r>
              <a:rPr lang="en-US" b="1" dirty="0"/>
              <a:t>Bias 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 Methods: A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238199" y="1497126"/>
            <a:ext cx="115911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10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Projects: </a:t>
            </a:r>
          </a:p>
          <a:p>
            <a:pPr marL="914373" lvl="1" indent="-514350">
              <a:spcAft>
                <a:spcPts val="1100"/>
              </a:spcAft>
              <a:buFont typeface="+mj-lt"/>
              <a:buAutoNum type="arabicPeriod"/>
            </a:pPr>
            <a:r>
              <a:rPr lang="en-US" sz="2400" dirty="0"/>
              <a:t>Acquiring, organizing, and working with </a:t>
            </a:r>
            <a:r>
              <a:rPr lang="en-US" sz="2400" b="1" dirty="0"/>
              <a:t>real data.</a:t>
            </a:r>
          </a:p>
          <a:p>
            <a:pPr marL="914373" lvl="1" indent="-514350">
              <a:spcAft>
                <a:spcPts val="1100"/>
              </a:spcAft>
              <a:buFont typeface="+mj-lt"/>
              <a:buAutoNum type="arabicPeriod"/>
            </a:pPr>
            <a:r>
              <a:rPr lang="en-US" sz="2400" b="1" dirty="0"/>
              <a:t>Collaborating</a:t>
            </a:r>
            <a:r>
              <a:rPr lang="en-US" sz="2400" dirty="0"/>
              <a:t> with your peers.</a:t>
            </a:r>
          </a:p>
          <a:p>
            <a:pPr marL="914373" lvl="1" indent="-514350">
              <a:spcAft>
                <a:spcPts val="1100"/>
              </a:spcAft>
              <a:buFont typeface="+mj-lt"/>
              <a:buAutoNum type="arabicPeriod"/>
            </a:pPr>
            <a:r>
              <a:rPr lang="en-US" sz="2400" b="1" dirty="0"/>
              <a:t> Integrating</a:t>
            </a:r>
            <a:r>
              <a:rPr lang="en-US" sz="2400" dirty="0"/>
              <a:t>  statistics and machine learning methods.</a:t>
            </a:r>
          </a:p>
          <a:p>
            <a:pPr marL="914373" lvl="1" indent="-514350">
              <a:spcAft>
                <a:spcPts val="1100"/>
              </a:spcAft>
              <a:buFont typeface="+mj-lt"/>
              <a:buAutoNum type="arabicPeriod"/>
            </a:pPr>
            <a:r>
              <a:rPr lang="en-US" sz="2400" dirty="0"/>
              <a:t>Working with an </a:t>
            </a:r>
            <a:r>
              <a:rPr lang="en-US" sz="2400" b="1" dirty="0"/>
              <a:t>open ended </a:t>
            </a:r>
            <a:r>
              <a:rPr lang="en-US" sz="2400" dirty="0"/>
              <a:t>problems. Find optimizable second-best approach for problems that can NOT be solved.</a:t>
            </a:r>
          </a:p>
          <a:p>
            <a:pPr marL="914373" lvl="1" indent="-514350">
              <a:spcAft>
                <a:spcPts val="1100"/>
              </a:spcAft>
              <a:buFont typeface="+mj-lt"/>
              <a:buAutoNum type="arabicPeriod"/>
            </a:pPr>
            <a:r>
              <a:rPr lang="en-US" sz="2400" b="1" dirty="0"/>
              <a:t>Communicating</a:t>
            </a:r>
            <a:r>
              <a:rPr lang="en-US" sz="2400" dirty="0"/>
              <a:t> your work to others.</a:t>
            </a:r>
          </a:p>
          <a:p>
            <a:pPr marL="914373" lvl="1" indent="-514350">
              <a:spcAft>
                <a:spcPts val="1100"/>
              </a:spcAft>
              <a:buFont typeface="+mj-lt"/>
              <a:buAutoNum type="arabicPeriod"/>
            </a:pPr>
            <a:r>
              <a:rPr lang="en-US" sz="2400" dirty="0"/>
              <a:t>Engage fully with the Data Science process—in all its </a:t>
            </a:r>
            <a:r>
              <a:rPr lang="en-US" sz="2400" b="1" dirty="0"/>
              <a:t>non-linearity</a:t>
            </a:r>
            <a:r>
              <a:rPr lang="en-US" sz="2400" dirty="0"/>
              <a:t>—in a real world project situation.</a:t>
            </a:r>
            <a:br>
              <a:rPr lang="en-US" sz="2400" dirty="0"/>
            </a:b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20764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40</a:t>
            </a:fld>
            <a:endParaRPr lang="en-US"/>
          </a:p>
        </p:txBody>
      </p:sp>
      <p:pic>
        <p:nvPicPr>
          <p:cNvPr id="2050" name="Picture 2" descr="mage result for cute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86" y="979715"/>
            <a:ext cx="9239250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097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8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3" y="0"/>
            <a:ext cx="6479721" cy="66216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32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21" y="1129966"/>
            <a:ext cx="7338758" cy="460909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47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44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1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24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434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models: 20 data points per line 2000 simulations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16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32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0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The simplest non-linear model we can consider, for a response </a:t>
                </a:r>
                <a:r>
                  <a:rPr lang="en-US" sz="2400" i="1" dirty="0"/>
                  <a:t>Y</a:t>
                </a:r>
                <a:r>
                  <a:rPr lang="en-US" sz="2400" dirty="0"/>
                  <a:t> and a predictor </a:t>
                </a:r>
                <a:r>
                  <a:rPr lang="en-US" sz="2400" i="1" dirty="0"/>
                  <a:t>X</a:t>
                </a:r>
                <a:r>
                  <a:rPr lang="en-US" sz="2400" dirty="0"/>
                  <a:t>, is a polynomial model of degree </a:t>
                </a:r>
                <a:r>
                  <a:rPr lang="en-US" sz="2400" i="1" dirty="0"/>
                  <a:t>M</a:t>
                </a:r>
                <a:r>
                  <a:rPr lang="en-US" sz="2400" dirty="0"/>
                  <a:t>,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Just as in the case of linear regression with cross terms, polynomial regression is a special case of linear regression - we treat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dirty="0"/>
                  <a:t> as a separate predictor. Thus, we can write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42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2233329"/>
            <a:ext cx="6299200" cy="416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4215956"/>
            <a:ext cx="10248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2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08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Poly 10 degree models : 20 data points per line 2000 simulations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67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Left</a:t>
            </a:r>
            <a:r>
              <a:rPr lang="en-US" sz="2400" dirty="0"/>
              <a:t>: 2000 best fit straight lines, each fitted on a different 20 point training set. </a:t>
            </a:r>
          </a:p>
          <a:p>
            <a:r>
              <a:rPr lang="en-US" sz="2400" b="1" dirty="0"/>
              <a:t>Right</a:t>
            </a:r>
            <a:r>
              <a:rPr lang="en-US" sz="2400" dirty="0"/>
              <a:t>: Best-fit models using degree 10 polynomial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6858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35" y="2159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63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Left: Linear regression coefficients</a:t>
            </a:r>
          </a:p>
          <a:p>
            <a:r>
              <a:rPr lang="en-US" sz="2400" dirty="0"/>
              <a:t>Right: Poly regression of order 10 coefficients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88937"/>
            <a:ext cx="685800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92" y="1828800"/>
            <a:ext cx="6858000" cy="4572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663847" y="2041742"/>
            <a:ext cx="663879" cy="651354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24643" y="5617028"/>
            <a:ext cx="5078186" cy="489857"/>
          </a:xfrm>
          <a:prstGeom prst="rect">
            <a:avLst/>
          </a:prstGeom>
          <a:solidFill>
            <a:srgbClr val="F8FAF8"/>
          </a:solidFill>
          <a:ln>
            <a:noFill/>
          </a:ln>
          <a:effectLst>
            <a:outerShdw blurRad="50800" dist="50800" dir="5400000" algn="ctr" rotWithShape="0">
              <a:srgbClr val="F9F9F9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76540" y="5700430"/>
                <a:ext cx="3765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540" y="5700430"/>
                <a:ext cx="376513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9836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028242" y="5682928"/>
                <a:ext cx="3618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242" y="5682928"/>
                <a:ext cx="361830" cy="553998"/>
              </a:xfrm>
              <a:prstGeom prst="rect">
                <a:avLst/>
              </a:prstGeom>
              <a:blipFill rotWithShape="0">
                <a:blip r:embed="rId5"/>
                <a:stretch>
                  <a:fillRect l="-11864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7105080" y="5684688"/>
            <a:ext cx="5078186" cy="120307"/>
          </a:xfrm>
          <a:prstGeom prst="rect">
            <a:avLst/>
          </a:prstGeom>
          <a:solidFill>
            <a:srgbClr val="F8FAF8"/>
          </a:solidFill>
          <a:ln>
            <a:noFill/>
          </a:ln>
          <a:effectLst>
            <a:outerShdw blurRad="50800" dist="50800" dir="5400000" algn="ctr" rotWithShape="0">
              <a:srgbClr val="F9F9F9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/>
              <a:t>Model Selection</a:t>
            </a:r>
          </a:p>
          <a:p>
            <a:pPr>
              <a:spcAft>
                <a:spcPts val="1200"/>
              </a:spcAft>
            </a:pPr>
            <a:r>
              <a:rPr lang="en-US" dirty="0"/>
              <a:t>Cross Validation </a:t>
            </a:r>
          </a:p>
          <a:p>
            <a:pPr>
              <a:spcAft>
                <a:spcPts val="1200"/>
              </a:spcAft>
            </a:pPr>
            <a:r>
              <a:rPr lang="en-US" dirty="0"/>
              <a:t>Bias vs Variance</a:t>
            </a:r>
          </a:p>
          <a:p>
            <a:pPr>
              <a:spcAft>
                <a:spcPts val="1200"/>
              </a:spcAft>
            </a:pPr>
            <a:r>
              <a:rPr lang="en-US" b="1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 Methods: A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2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LASSO and Ridge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23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0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parameter, we need 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648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/>
              <a:t>L</a:t>
            </a:r>
            <a:r>
              <a:rPr lang="en-US" sz="2400" baseline="-25000" dirty="0"/>
              <a:t>LASSO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LASSO regression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4512"/>
            <a:ext cx="12192000" cy="412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7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/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4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378963" y="1626474"/>
            <a:ext cx="9681210" cy="1733550"/>
            <a:chOff x="1255395" y="1733106"/>
            <a:chExt cx="9681210" cy="17335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5395" y="1733106"/>
              <a:ext cx="9681210" cy="17335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563586" y="2959301"/>
              <a:ext cx="159078" cy="369332"/>
            </a:xfrm>
            <a:prstGeom prst="rect">
              <a:avLst/>
            </a:prstGeom>
            <a:solidFill>
              <a:srgbClr val="F9F9F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Cambria Math" charset="0"/>
                  <a:ea typeface="Cambria Math" charset="0"/>
                  <a:cs typeface="Cambria Math" charset="0"/>
                </a:rPr>
                <a:t>n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38200" y="1039249"/>
            <a:ext cx="3001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Multi-Regression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38200" y="3677976"/>
            <a:ext cx="10131063" cy="2404872"/>
            <a:chOff x="838200" y="3677976"/>
            <a:chExt cx="10131063" cy="24048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7498" y="4297404"/>
              <a:ext cx="9801765" cy="178545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38200" y="3677976"/>
              <a:ext cx="28039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Poly-Regression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939644" y="1562469"/>
            <a:ext cx="816428" cy="3133658"/>
            <a:chOff x="5421086" y="1562469"/>
            <a:chExt cx="816428" cy="3133658"/>
          </a:xfrm>
        </p:grpSpPr>
        <p:sp>
          <p:nvSpPr>
            <p:cNvPr id="13" name="Oval 12"/>
            <p:cNvSpPr/>
            <p:nvPr/>
          </p:nvSpPr>
          <p:spPr>
            <a:xfrm>
              <a:off x="5421086" y="1562469"/>
              <a:ext cx="816428" cy="49493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421086" y="4201196"/>
              <a:ext cx="816428" cy="49493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>
              <a:stCxn id="13" idx="4"/>
              <a:endCxn id="14" idx="0"/>
            </p:cNvCxnSpPr>
            <p:nvPr/>
          </p:nvCxnSpPr>
          <p:spPr>
            <a:xfrm>
              <a:off x="5829300" y="2057400"/>
              <a:ext cx="0" cy="2143796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29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 err="1"/>
              <a:t>L</a:t>
            </a:r>
            <a:r>
              <a:rPr lang="en-US" sz="2400" baseline="-25000" dirty="0" err="1"/>
              <a:t>ridge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ridge regression.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9" y="2648658"/>
            <a:ext cx="10985777" cy="420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7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both ridge and LASSO regression, we see that the larger our choice of the </a:t>
            </a:r>
            <a:r>
              <a:rPr lang="en-US" sz="2400" b="1" dirty="0"/>
              <a:t>regularization parameter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l, </a:t>
            </a:r>
            <a:r>
              <a:rPr lang="en-US" sz="2400" dirty="0"/>
              <a:t>the more heavily we penalize large values in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b,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close to zero, we recover the MSE, i.e. ridge and LASSO regression is just ordinary regression.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sufficiently large, the MSE term in the regularized loss function will be insignificant and the regularization term will force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/>
              <a:t> and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/>
              <a:t>to be close to zero.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 avoid ad-hoc choices, we should 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400" dirty="0"/>
              <a:t> using cross-validation.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485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-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Solution to ridge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 solution of the Ridge/Lasso regression involves three steps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 minimum of the ridge/Lasso regression cost function (using linear algebra) as with the multiple regression and record the 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 </a:t>
            </a:r>
            <a:r>
              <a:rPr lang="en-US" sz="2400" b="1" dirty="0"/>
              <a:t>on the test set</a:t>
            </a:r>
            <a:r>
              <a:rPr lang="en-US" sz="2400" dirty="0"/>
              <a:t>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 l</a:t>
            </a:r>
            <a:r>
              <a:rPr lang="en-US" sz="2400" dirty="0"/>
              <a:t> that gives the largest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69" y="2012678"/>
            <a:ext cx="4186989" cy="4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(LASSO)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63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MSE=D</a:t>
            </a:r>
          </a:p>
        </p:txBody>
      </p:sp>
    </p:spTree>
    <p:extLst>
      <p:ext uri="{BB962C8B-B14F-4D97-AF65-F5344CB8AC3E}">
        <p14:creationId xmlns:p14="http://schemas.microsoft.com/office/powerpoint/2010/main" val="36035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/>
      <p:bldP spid="38" grpId="0"/>
      <p:bldP spid="39" grpId="0"/>
      <p:bldP spid="47" grpId="0" animBg="1"/>
      <p:bldP spid="47" grpId="1" animBg="1"/>
      <p:bldP spid="47" grpId="2" animBg="1"/>
      <p:bldP spid="4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(LASSO)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64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4222046" y="4206309"/>
            <a:ext cx="2153113" cy="2138760"/>
            <a:chOff x="1758500" y="3756858"/>
            <a:chExt cx="2153113" cy="2138760"/>
          </a:xfrm>
        </p:grpSpPr>
        <p:sp>
          <p:nvSpPr>
            <p:cNvPr id="14" name="Rectangle 13"/>
            <p:cNvSpPr/>
            <p:nvPr/>
          </p:nvSpPr>
          <p:spPr>
            <a:xfrm rot="2719992">
              <a:off x="1761044" y="3863726"/>
              <a:ext cx="2029348" cy="2034435"/>
            </a:xfrm>
            <a:prstGeom prst="rect">
              <a:avLst/>
            </a:prstGeom>
            <a:noFill/>
            <a:ln w="222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7537" y="3109260"/>
            <a:ext cx="3249927" cy="3288314"/>
            <a:chOff x="767537" y="3109260"/>
            <a:chExt cx="3249927" cy="3288314"/>
          </a:xfrm>
        </p:grpSpPr>
        <p:grpSp>
          <p:nvGrpSpPr>
            <p:cNvPr id="9" name="Group 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696003" y="3382055"/>
            <a:ext cx="4747059" cy="1567301"/>
            <a:chOff x="6547071" y="3213882"/>
            <a:chExt cx="4747059" cy="1567301"/>
          </a:xfrm>
        </p:grpSpPr>
        <p:grpSp>
          <p:nvGrpSpPr>
            <p:cNvPr id="13" name="Group 1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Oval 27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7" name="Oval 46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8" name="TextBox 4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3771425" y="2620764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t="-3226" b="-1290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64505" y="4179560"/>
            <a:ext cx="1747459" cy="1791051"/>
            <a:chOff x="2164154" y="3756858"/>
            <a:chExt cx="1747459" cy="1791051"/>
          </a:xfrm>
        </p:grpSpPr>
        <p:sp>
          <p:nvSpPr>
            <p:cNvPr id="81" name="Rectangle 80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69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(Ridge)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65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𝑅𝑖𝑑𝑔𝑒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  <a:blipFill rotWithShape="0">
                <a:blip r:embed="rId5"/>
                <a:stretch>
                  <a:fillRect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𝑅𝑖𝑑𝑔𝑒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135178" y="4568817"/>
            <a:ext cx="1876786" cy="1517634"/>
            <a:chOff x="1135178" y="4568817"/>
            <a:chExt cx="1876786" cy="1517634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1135178" y="4568817"/>
              <a:ext cx="1517904" cy="1517634"/>
            </a:xfrm>
            <a:prstGeom prst="ellipse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03866" y="49708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 rot="641389">
            <a:off x="6908401" y="3396792"/>
            <a:ext cx="4747059" cy="1567301"/>
            <a:chOff x="6547071" y="3213882"/>
            <a:chExt cx="4747059" cy="1567301"/>
          </a:xfrm>
        </p:grpSpPr>
        <p:grpSp>
          <p:nvGrpSpPr>
            <p:cNvPr id="49" name="Group 48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/>
                    <p:cNvSpPr txBox="1"/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286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55" name="Oval 54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4" name="Oval 53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Box 49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407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(Ridge)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66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 rot="641389">
            <a:off x="4751268" y="2601396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  <p:sp>
        <p:nvSpPr>
          <p:cNvPr id="55" name="Oval 54"/>
          <p:cNvSpPr>
            <a:spLocks noChangeAspect="1"/>
          </p:cNvSpPr>
          <p:nvPr/>
        </p:nvSpPr>
        <p:spPr>
          <a:xfrm>
            <a:off x="4493549" y="4515956"/>
            <a:ext cx="1651406" cy="1651112"/>
          </a:xfrm>
          <a:prstGeom prst="ellipse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062237" y="5025894"/>
            <a:ext cx="33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921461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67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880431" y="2255032"/>
            <a:ext cx="5391278" cy="3802329"/>
            <a:chOff x="4107049" y="2601396"/>
            <a:chExt cx="5391278" cy="3802329"/>
          </a:xfrm>
        </p:grpSpPr>
        <p:grpSp>
          <p:nvGrpSpPr>
            <p:cNvPr id="40" name="Group 39"/>
            <p:cNvGrpSpPr/>
            <p:nvPr/>
          </p:nvGrpSpPr>
          <p:grpSpPr>
            <a:xfrm>
              <a:off x="4107049" y="3115411"/>
              <a:ext cx="3249927" cy="3288314"/>
              <a:chOff x="767537" y="3109260"/>
              <a:chExt cx="3249927" cy="328831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67537" y="3121562"/>
                <a:ext cx="3249927" cy="3276012"/>
                <a:chOff x="767537" y="3121562"/>
                <a:chExt cx="3249927" cy="3276012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767537" y="3121562"/>
                  <a:ext cx="3101546" cy="3276012"/>
                  <a:chOff x="1655805" y="2674847"/>
                  <a:chExt cx="3101546" cy="3276012"/>
                </a:xfrm>
              </p:grpSpPr>
              <p:cxnSp>
                <p:nvCxnSpPr>
                  <p:cNvPr id="53" name="Straight Arrow Connector 52"/>
                  <p:cNvCxnSpPr/>
                  <p:nvPr/>
                </p:nvCxnSpPr>
                <p:spPr>
                  <a:xfrm flipV="1">
                    <a:off x="1655805" y="4880919"/>
                    <a:ext cx="3101546" cy="12357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2782398" y="2674847"/>
                    <a:ext cx="18859" cy="327601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2" name="TextBox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/>
            <p:cNvGrpSpPr/>
            <p:nvPr/>
          </p:nvGrpSpPr>
          <p:grpSpPr>
            <a:xfrm rot="641389">
              <a:off x="4751268" y="2601396"/>
              <a:ext cx="4747059" cy="1567301"/>
              <a:chOff x="6547071" y="3213882"/>
              <a:chExt cx="4747059" cy="156730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6547071" y="3213882"/>
                <a:ext cx="4747059" cy="1567301"/>
                <a:chOff x="6547071" y="3213882"/>
                <a:chExt cx="4747059" cy="1567301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8404272" y="4049503"/>
                  <a:ext cx="747962" cy="426692"/>
                  <a:chOff x="3606026" y="2722340"/>
                  <a:chExt cx="747962" cy="42669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/>
                      <p:cNvSpPr txBox="1"/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𝑀𝑆𝐸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TextBox 6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7937" b="-1269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7" name="Oval 66"/>
                  <p:cNvSpPr>
                    <a:spLocks noChangeAspect="1"/>
                  </p:cNvSpPr>
                  <p:nvPr/>
                </p:nvSpPr>
                <p:spPr>
                  <a:xfrm>
                    <a:off x="4076794" y="2722340"/>
                    <a:ext cx="45561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6547071" y="3213882"/>
                  <a:ext cx="4747059" cy="1567301"/>
                  <a:chOff x="6501510" y="3217318"/>
                  <a:chExt cx="4747059" cy="1567301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6501510" y="3217318"/>
                    <a:ext cx="4747059" cy="1567301"/>
                    <a:chOff x="1752276" y="1849318"/>
                    <a:chExt cx="4747059" cy="1567301"/>
                  </a:xfrm>
                </p:grpSpPr>
                <p:sp>
                  <p:nvSpPr>
                    <p:cNvPr id="63" name="Oval 62"/>
                    <p:cNvSpPr/>
                    <p:nvPr/>
                  </p:nvSpPr>
                  <p:spPr>
                    <a:xfrm rot="18916619">
                      <a:off x="3218979" y="2448760"/>
                      <a:ext cx="1755020" cy="5776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/>
                    <p:cNvSpPr/>
                    <p:nvPr/>
                  </p:nvSpPr>
                  <p:spPr>
                    <a:xfrm rot="18916619">
                      <a:off x="2192409" y="1974795"/>
                      <a:ext cx="3897644" cy="128685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8916619">
                      <a:off x="1752276" y="1849318"/>
                      <a:ext cx="4747059" cy="156730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2" name="Oval 61"/>
                  <p:cNvSpPr/>
                  <p:nvPr/>
                </p:nvSpPr>
                <p:spPr>
                  <a:xfrm rot="18916619">
                    <a:off x="7590616" y="3704259"/>
                    <a:ext cx="2532887" cy="833609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8" name="TextBox 57"/>
              <p:cNvSpPr txBox="1"/>
              <p:nvPr/>
            </p:nvSpPr>
            <p:spPr>
              <a:xfrm rot="20958611">
                <a:off x="9742491" y="4121063"/>
                <a:ext cx="857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MSE=D</a:t>
                </a:r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4493549" y="4515956"/>
              <a:ext cx="1651406" cy="1651112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62237" y="5025894"/>
              <a:ext cx="33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81151" y="2769047"/>
            <a:ext cx="3249927" cy="3288314"/>
            <a:chOff x="767537" y="3109260"/>
            <a:chExt cx="3249927" cy="3288314"/>
          </a:xfrm>
        </p:grpSpPr>
        <p:grpSp>
          <p:nvGrpSpPr>
            <p:cNvPr id="26" name="Group 25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1145527" y="2274400"/>
            <a:ext cx="4747059" cy="1567301"/>
            <a:chOff x="6547071" y="3213882"/>
            <a:chExt cx="4747059" cy="1567301"/>
          </a:xfrm>
        </p:grpSpPr>
        <p:grpSp>
          <p:nvGrpSpPr>
            <p:cNvPr id="33" name="Group 3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Oval 43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8" name="Oval 37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61452" y="3846010"/>
            <a:ext cx="1747459" cy="1791051"/>
            <a:chOff x="2164154" y="3756858"/>
            <a:chExt cx="1747459" cy="1791051"/>
          </a:xfrm>
        </p:grpSpPr>
        <p:sp>
          <p:nvSpPr>
            <p:cNvPr id="46" name="Rectangle 45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4706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regularization with </a:t>
            </a:r>
            <a:r>
              <a:rPr lang="en-US" b="1" dirty="0"/>
              <a:t>validation</a:t>
            </a:r>
            <a:r>
              <a:rPr lang="en-US" dirty="0"/>
              <a:t> only: step by step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determine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𝑅𝑖𝑑𝑔𝑒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  <m:r>
                      <a:rPr lang="en-US" b="0" i="0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dirty="0"/>
                  <a:t> , 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using the train data</a:t>
                </a:r>
                <a:r>
                  <a:rPr lang="en-US" dirty="0"/>
                  <a:t>.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using validation data.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that minimizes the loss on the validation data,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               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𝑟𝑖𝑑𝑔𝑒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/>
                  <a:t>train and validation data,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/>
                  <a:t> },  resulting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4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767" t="-22478" b="-144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regularization with </a:t>
            </a:r>
            <a:r>
              <a:rPr lang="en-US" b="1" dirty="0"/>
              <a:t>validation</a:t>
            </a:r>
            <a:r>
              <a:rPr lang="en-US" dirty="0"/>
              <a:t> only: step by step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/>
              <a:t>Model Selection</a:t>
            </a:r>
          </a:p>
          <a:p>
            <a:pPr>
              <a:spcAft>
                <a:spcPts val="1200"/>
              </a:spcAft>
            </a:pPr>
            <a:r>
              <a:rPr lang="en-US" dirty="0"/>
              <a:t>Cross Validation </a:t>
            </a:r>
          </a:p>
          <a:p>
            <a:pPr>
              <a:spcAft>
                <a:spcPts val="1200"/>
              </a:spcAft>
            </a:pPr>
            <a:r>
              <a:rPr lang="en-US" dirty="0"/>
              <a:t>Bias 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 Methods: A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9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regularization with </a:t>
            </a:r>
            <a:r>
              <a:rPr lang="en-US" b="1" dirty="0"/>
              <a:t>validation</a:t>
            </a:r>
            <a:r>
              <a:rPr lang="en-US" dirty="0"/>
              <a:t> only: step by step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determine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</m:oMath>
                </a14:m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 using the train data. </a:t>
                </a:r>
                <a:r>
                  <a:rPr lang="en-US" b="1" dirty="0"/>
                  <a:t>This is done using a solver. 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using validation data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that minimizes the loss on the validation data,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           </m:t>
                        </m:r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𝑙𝑎𝑠𝑠𝑜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/>
                  <a:t>train and validation data,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/>
                  <a:t> },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4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945" t="-22478" r="-1712" b="-132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regularization with </a:t>
            </a:r>
            <a:r>
              <a:rPr lang="en-US" b="1" dirty="0"/>
              <a:t>CV</a:t>
            </a:r>
            <a:r>
              <a:rPr lang="en-US" dirty="0"/>
              <a:t>: step by step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from data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split the rest of data into K folds,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for </a:t>
                </a:r>
                <a:r>
                  <a:rPr lang="en-US" sz="2000" i="1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1,</m:t>
                        </m:r>
                        <m:r>
                          <a:rPr lang="en-US" sz="2000" i="1">
                            <a:latin typeface="Cambria Math" charset="0"/>
                          </a:rPr>
                          <m:t>…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𝐾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0,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1800" b="0" dirty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determine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e>
                    </m:d>
                    <m:r>
                      <a:rPr lang="en-US" sz="1800" dirty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sz="1800" dirty="0"/>
                  <a:t> , using the train data of the fold,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800" dirty="0"/>
                  <a:t>.</a:t>
                </a:r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𝜆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using the validation data of the fold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lvl="2" indent="0">
                  <a:buNone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At this point we have a 2-D matrix, rows are for different k, and columns are for different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 values.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Average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𝑀𝑆𝐸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𝑘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.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Find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Refit the model using the full </a:t>
                </a:r>
                <a:r>
                  <a:rPr lang="en-US" sz="2000" dirty="0"/>
                  <a:t>training data,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000" dirty="0"/>
                  <a:t> },  resulting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 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0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  <a:blipFill rotWithShape="0">
                <a:blip r:embed="rId2"/>
                <a:stretch>
                  <a:fillRect l="-608" t="-2017" r="-55" b="-149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733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473329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53" t="-8333" r="-283158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8052" t="-8333" r="-249351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82105" t="-8333" r="-2105" b="-40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108333" r="-383158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204918" r="-383158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410000" r="-383158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108333" r="-3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8333" r="-301053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8333" r="-20425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00000" t="-8333" r="-2105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108333" r="-4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108333" r="-3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108333" r="-20425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204918" r="-4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204918" r="-3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410000" r="-40105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𝑳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8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regularization with </a:t>
            </a:r>
            <a:r>
              <a:rPr lang="en-US" b="1" dirty="0"/>
              <a:t>validation</a:t>
            </a:r>
            <a:r>
              <a:rPr lang="en-US" dirty="0"/>
              <a:t> only: step by step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899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as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80806" cy="2111143"/>
          </a:xfrm>
        </p:spPr>
        <p:txBody>
          <a:bodyPr/>
          <a:lstStyle/>
          <a:p>
            <a:r>
              <a:rPr lang="en-US" sz="2400" dirty="0"/>
              <a:t>Since LASSO regression tend to produce zero estimates for a number of model parameters - we say that LASSO solutions are </a:t>
            </a:r>
            <a:r>
              <a:rPr lang="en-US" sz="2400" b="1" dirty="0"/>
              <a:t>sparse</a:t>
            </a:r>
            <a:r>
              <a:rPr lang="en-US" sz="2400" dirty="0"/>
              <a:t> - we consider LASSO to be a method for variable selection.</a:t>
            </a:r>
          </a:p>
          <a:p>
            <a:endParaRPr lang="en-US" sz="2400" dirty="0"/>
          </a:p>
          <a:p>
            <a:r>
              <a:rPr lang="en-US" sz="2400" dirty="0"/>
              <a:t>Many prefer using LASSO for variable selection (as well as for suppressing extreme parameter values) rather than stepwise selection, as LASSO avoids the statistic problems that arises in stepwise selection.</a:t>
            </a:r>
          </a:p>
          <a:p>
            <a:endParaRPr lang="en-US" sz="2400" dirty="0"/>
          </a:p>
          <a:p>
            <a:r>
              <a:rPr lang="en-US" sz="2400" b="1" dirty="0"/>
              <a:t>Question:</a:t>
            </a:r>
            <a:r>
              <a:rPr lang="en-US" sz="2400" dirty="0"/>
              <a:t> What are the pros and cons of the two approaches?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653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Afternoon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2005893"/>
            <a:ext cx="10327008" cy="211114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Quiz</a:t>
            </a:r>
            <a:r>
              <a:rPr lang="en-US" dirty="0"/>
              <a:t> - to be completed in the next 10 min: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Sway</a:t>
            </a:r>
            <a:r>
              <a:rPr lang="en-US" dirty="0"/>
              <a:t>: Lecture 7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Programmatic </a:t>
            </a:r>
            <a:r>
              <a:rPr lang="mr-IN" dirty="0"/>
              <a:t>–</a:t>
            </a:r>
            <a:r>
              <a:rPr lang="en-US" dirty="0"/>
              <a:t> to be completed by Lab tomorrow: 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Lessons</a:t>
            </a:r>
            <a:r>
              <a:rPr lang="en-US" dirty="0"/>
              <a:t>: Lecture 7: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836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7999" y="3105835"/>
            <a:ext cx="7843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171A"/>
                </a:solidFill>
                <a:latin typeface="Helvetica Neue" charset="0"/>
                <a:hlinkClick r:id="rId2"/>
              </a:rPr>
              <a:t>https://</a:t>
            </a:r>
            <a:r>
              <a:rPr lang="en-US" dirty="0" err="1">
                <a:solidFill>
                  <a:srgbClr val="14171A"/>
                </a:solidFill>
                <a:latin typeface="Helvetica Neue" charset="0"/>
                <a:hlinkClick r:id="rId2"/>
              </a:rPr>
              <a:t>twitter.com</a:t>
            </a:r>
            <a:r>
              <a:rPr lang="en-US" dirty="0">
                <a:solidFill>
                  <a:srgbClr val="14171A"/>
                </a:solidFill>
                <a:latin typeface="Helvetica Neue" charset="0"/>
                <a:hlinkClick r:id="rId2"/>
              </a:rPr>
              <a:t>/wdaali999/status/1161973951565881345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1663700"/>
            <a:ext cx="6311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75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/>
              <a:t>Model Selection</a:t>
            </a:r>
          </a:p>
          <a:p>
            <a:pPr>
              <a:spcAft>
                <a:spcPts val="1200"/>
              </a:spcAft>
            </a:pPr>
            <a:r>
              <a:rPr lang="en-US" dirty="0"/>
              <a:t>Cross Validation </a:t>
            </a:r>
          </a:p>
          <a:p>
            <a:pPr>
              <a:spcAft>
                <a:spcPts val="1200"/>
              </a:spcAft>
            </a:pPr>
            <a:r>
              <a:rPr lang="en-US" dirty="0"/>
              <a:t>Bias 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 Methods: A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6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22705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19086</TotalTime>
  <Words>2697</Words>
  <Application>Microsoft Macintosh PowerPoint</Application>
  <PresentationFormat>Widescreen</PresentationFormat>
  <Paragraphs>543</Paragraphs>
  <Slides>75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Arial</vt:lpstr>
      <vt:lpstr>Calibri</vt:lpstr>
      <vt:lpstr>Cambria Math</vt:lpstr>
      <vt:lpstr>Courier</vt:lpstr>
      <vt:lpstr>Helvetica Neue</vt:lpstr>
      <vt:lpstr>Karla</vt:lpstr>
      <vt:lpstr>STIXGeneral</vt:lpstr>
      <vt:lpstr>Symbol</vt:lpstr>
      <vt:lpstr>GEC_template</vt:lpstr>
      <vt:lpstr>Lecture 7: Model Selection and Regularization</vt:lpstr>
      <vt:lpstr>PowerPoint Presentation</vt:lpstr>
      <vt:lpstr>PowerPoint Presentation</vt:lpstr>
      <vt:lpstr>PowerPoint Presentation</vt:lpstr>
      <vt:lpstr>Polynomial Regression</vt:lpstr>
      <vt:lpstr>Polynomial Regression</vt:lpstr>
      <vt:lpstr>Lecture Outline</vt:lpstr>
      <vt:lpstr>Lecture Outline</vt:lpstr>
      <vt:lpstr>Overfitting</vt:lpstr>
      <vt:lpstr>Overfitting</vt:lpstr>
      <vt:lpstr>Overfitting</vt:lpstr>
      <vt:lpstr>Overfitting</vt:lpstr>
      <vt:lpstr>Overfitting</vt:lpstr>
      <vt:lpstr>Overfitting</vt:lpstr>
      <vt:lpstr>Validation</vt:lpstr>
      <vt:lpstr>Train-Validation-Test</vt:lpstr>
      <vt:lpstr>Lecture Outline</vt:lpstr>
      <vt:lpstr>Model Selection</vt:lpstr>
      <vt:lpstr>Model Selection</vt:lpstr>
      <vt:lpstr>Model Selection</vt:lpstr>
      <vt:lpstr>Stepwise Variable Selection and Cross Validation </vt:lpstr>
      <vt:lpstr>Stepwise Variable Selection: Forward method </vt:lpstr>
      <vt:lpstr>Stepwise Variable Selection Computational Complexity </vt:lpstr>
      <vt:lpstr>Lecture Outline</vt:lpstr>
      <vt:lpstr>Cross Validation</vt:lpstr>
      <vt:lpstr>Cross Validation</vt:lpstr>
      <vt:lpstr>Cross Validation</vt:lpstr>
      <vt:lpstr>Cross Validation</vt:lpstr>
      <vt:lpstr>Cross Validation</vt:lpstr>
      <vt:lpstr>Validation</vt:lpstr>
      <vt:lpstr>Cross Validation: Motivation </vt:lpstr>
      <vt:lpstr>Cross Validation</vt:lpstr>
      <vt:lpstr>K-Fold Cross Validation </vt:lpstr>
      <vt:lpstr>Leave-One-Out</vt:lpstr>
      <vt:lpstr>Predictor Selection: Cross Validation</vt:lpstr>
      <vt:lpstr>kNN Revisited</vt:lpstr>
      <vt:lpstr>kNN Revisited</vt:lpstr>
      <vt:lpstr>K-fold with k=100 </vt:lpstr>
      <vt:lpstr>Lecture Outline</vt:lpstr>
      <vt:lpstr>PowerPoint Presentation</vt:lpstr>
      <vt:lpstr>Bias vs Variance</vt:lpstr>
      <vt:lpstr>PowerPoint Presentation</vt:lpstr>
      <vt:lpstr>PowerPoint Presentation</vt:lpstr>
      <vt:lpstr>Bias vs Variance</vt:lpstr>
      <vt:lpstr>Bias vs Variance</vt:lpstr>
      <vt:lpstr>Bias vs Variance</vt:lpstr>
      <vt:lpstr>Linear models: 20 data points per line 2000 simulations</vt:lpstr>
      <vt:lpstr>Bias vs Variance</vt:lpstr>
      <vt:lpstr>Bias vs Variance</vt:lpstr>
      <vt:lpstr>Bias vs Variance</vt:lpstr>
      <vt:lpstr>Poly 10 degree models : 20 data points per line 2000 simulations</vt:lpstr>
      <vt:lpstr>Bias vs Variance</vt:lpstr>
      <vt:lpstr>Bias vs Variance</vt:lpstr>
      <vt:lpstr>Lecture Outline</vt:lpstr>
      <vt:lpstr>Regularization: LASSO and Ridge</vt:lpstr>
      <vt:lpstr>Regularization: An Overview</vt:lpstr>
      <vt:lpstr>LASSO Regression</vt:lpstr>
      <vt:lpstr>LASSO Regression</vt:lpstr>
      <vt:lpstr>Ridge Regression</vt:lpstr>
      <vt:lpstr>Ridge Regression</vt:lpstr>
      <vt:lpstr>Choosing l</vt:lpstr>
      <vt:lpstr>Ridge - Computational complexity</vt:lpstr>
      <vt:lpstr>The Geometry of Regularization (LASSO)</vt:lpstr>
      <vt:lpstr>The Geometry of Regularization (LASSO)</vt:lpstr>
      <vt:lpstr>The Geometry of Regularization (Ridge)</vt:lpstr>
      <vt:lpstr>The Geometry of Regularization (Ridge)</vt:lpstr>
      <vt:lpstr>The Geometry of Regularization</vt:lpstr>
      <vt:lpstr>Ridge regularization with validation only: step by step </vt:lpstr>
      <vt:lpstr>Ridge regularization with validation only: step by step </vt:lpstr>
      <vt:lpstr>Lasso regularization with validation only: step by step </vt:lpstr>
      <vt:lpstr>Ridge regularization with CV: step by step </vt:lpstr>
      <vt:lpstr>Ridge regularization with validation only: step by step </vt:lpstr>
      <vt:lpstr>Variable Selection as Regularization</vt:lpstr>
      <vt:lpstr>Afternoon Exercises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ChenGuobing</cp:lastModifiedBy>
  <cp:revision>138</cp:revision>
  <cp:lastPrinted>2019-09-25T14:02:03Z</cp:lastPrinted>
  <dcterms:created xsi:type="dcterms:W3CDTF">2018-07-11T02:31:23Z</dcterms:created>
  <dcterms:modified xsi:type="dcterms:W3CDTF">2022-03-06T23:08:09Z</dcterms:modified>
</cp:coreProperties>
</file>